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56" r:id="rId2"/>
    <p:sldId id="257" r:id="rId3"/>
    <p:sldId id="277" r:id="rId4"/>
    <p:sldId id="267" r:id="rId5"/>
    <p:sldId id="284" r:id="rId6"/>
    <p:sldId id="283" r:id="rId7"/>
    <p:sldId id="285" r:id="rId8"/>
    <p:sldId id="258" r:id="rId9"/>
    <p:sldId id="281" r:id="rId10"/>
    <p:sldId id="268" r:id="rId11"/>
    <p:sldId id="269" r:id="rId12"/>
    <p:sldId id="270" r:id="rId13"/>
    <p:sldId id="276" r:id="rId14"/>
    <p:sldId id="278" r:id="rId15"/>
    <p:sldId id="272" r:id="rId16"/>
    <p:sldId id="271" r:id="rId17"/>
    <p:sldId id="273" r:id="rId18"/>
    <p:sldId id="288" r:id="rId19"/>
    <p:sldId id="282" r:id="rId20"/>
    <p:sldId id="279" r:id="rId21"/>
    <p:sldId id="275" r:id="rId22"/>
    <p:sldId id="289" r:id="rId23"/>
    <p:sldId id="263" r:id="rId24"/>
    <p:sldId id="262" r:id="rId25"/>
    <p:sldId id="287" r:id="rId26"/>
    <p:sldId id="266" r:id="rId27"/>
    <p:sldId id="290" r:id="rId28"/>
    <p:sldId id="274" r:id="rId29"/>
    <p:sldId id="28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6"/>
    <a:srgbClr val="4C4F55"/>
    <a:srgbClr val="468746"/>
    <a:srgbClr val="328732"/>
    <a:srgbClr val="008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>
      <p:cViewPr varScale="1">
        <p:scale>
          <a:sx n="92" d="100"/>
          <a:sy n="92" d="100"/>
        </p:scale>
        <p:origin x="81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9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AD77D-3BA2-4082-9334-E9CD59494D7D}" type="datetimeFigureOut">
              <a:rPr lang="en-ZA" smtClean="0"/>
              <a:t>15/03/2015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BC92F-FB21-4DFE-AC9C-0BF8771429F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1094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088832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FFFF9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88EE93B4-9F45-4BE2-8FC5-7D4A35589F15}" type="datetimeFigureOut">
              <a:rPr lang="en-ZA" smtClean="0"/>
              <a:pPr/>
              <a:t>15/03/2015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3EE34D12-5C7C-426B-AFFF-478B0C58E05D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8410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96000">
              <a:buFontTx/>
              <a:buBlip>
                <a:blip r:embed="rId2"/>
              </a:buBlip>
              <a:defRPr sz="3600">
                <a:solidFill>
                  <a:srgbClr val="FFFF96"/>
                </a:solidFill>
              </a:defRPr>
            </a:lvl1pPr>
            <a:lvl2pPr marL="742950" indent="-324000">
              <a:buFontTx/>
              <a:buBlip>
                <a:blip r:embed="rId2"/>
              </a:buBlip>
              <a:defRPr>
                <a:solidFill>
                  <a:srgbClr val="FFFF96"/>
                </a:solidFill>
              </a:defRPr>
            </a:lvl2pPr>
            <a:lvl3pPr marL="1143000" indent="-288000">
              <a:buFontTx/>
              <a:buBlip>
                <a:blip r:embed="rId2"/>
              </a:buBlip>
              <a:defRPr>
                <a:solidFill>
                  <a:srgbClr val="FFFF96"/>
                </a:solidFill>
              </a:defRPr>
            </a:lvl3pPr>
            <a:lvl4pPr marL="1600200" indent="-228600">
              <a:buFontTx/>
              <a:buBlip>
                <a:blip r:embed="rId2"/>
              </a:buBlip>
              <a:defRPr>
                <a:solidFill>
                  <a:srgbClr val="FFFF96"/>
                </a:solidFill>
              </a:defRPr>
            </a:lvl4pPr>
            <a:lvl5pPr marL="2057400" indent="-228600">
              <a:buFontTx/>
              <a:buBlip>
                <a:blip r:embed="rId2"/>
              </a:buBlip>
              <a:defRPr>
                <a:solidFill>
                  <a:srgbClr val="FFFF96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88EE93B4-9F45-4BE2-8FC5-7D4A35589F15}" type="datetimeFigureOut">
              <a:rPr lang="en-ZA" smtClean="0"/>
              <a:pPr/>
              <a:t>15/03/2015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3EE34D12-5C7C-426B-AFFF-478B0C58E05D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72583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88EE93B4-9F45-4BE2-8FC5-7D4A35589F15}" type="datetimeFigureOut">
              <a:rPr lang="en-ZA" smtClean="0"/>
              <a:pPr/>
              <a:t>15/03/2015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3EE34D12-5C7C-426B-AFFF-478B0C58E05D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59634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FFFF96"/>
                </a:solidFill>
              </a:defRPr>
            </a:lvl1pPr>
            <a:lvl2pPr>
              <a:defRPr sz="2400">
                <a:solidFill>
                  <a:srgbClr val="FFFF96"/>
                </a:solidFill>
              </a:defRPr>
            </a:lvl2pPr>
            <a:lvl3pPr>
              <a:defRPr sz="2000">
                <a:solidFill>
                  <a:srgbClr val="FFFF96"/>
                </a:solidFill>
              </a:defRPr>
            </a:lvl3pPr>
            <a:lvl4pPr>
              <a:defRPr sz="1800">
                <a:solidFill>
                  <a:srgbClr val="FFFF96"/>
                </a:solidFill>
              </a:defRPr>
            </a:lvl4pPr>
            <a:lvl5pPr>
              <a:defRPr sz="1800">
                <a:solidFill>
                  <a:srgbClr val="FFFF9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FFFF96"/>
                </a:solidFill>
              </a:defRPr>
            </a:lvl1pPr>
            <a:lvl2pPr>
              <a:defRPr sz="2400">
                <a:solidFill>
                  <a:srgbClr val="FFFF96"/>
                </a:solidFill>
              </a:defRPr>
            </a:lvl2pPr>
            <a:lvl3pPr>
              <a:defRPr sz="2000">
                <a:solidFill>
                  <a:srgbClr val="FFFF96"/>
                </a:solidFill>
              </a:defRPr>
            </a:lvl3pPr>
            <a:lvl4pPr>
              <a:defRPr sz="1800">
                <a:solidFill>
                  <a:srgbClr val="FFFF96"/>
                </a:solidFill>
              </a:defRPr>
            </a:lvl4pPr>
            <a:lvl5pPr>
              <a:defRPr sz="1800">
                <a:solidFill>
                  <a:srgbClr val="FFFF9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88EE93B4-9F45-4BE2-8FC5-7D4A35589F15}" type="datetimeFigureOut">
              <a:rPr lang="en-ZA" smtClean="0"/>
              <a:pPr/>
              <a:t>15/03/2015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3EE34D12-5C7C-426B-AFFF-478B0C58E05D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1750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FF9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FFFF96"/>
                </a:solidFill>
              </a:defRPr>
            </a:lvl1pPr>
            <a:lvl2pPr>
              <a:defRPr sz="2000">
                <a:solidFill>
                  <a:srgbClr val="FFFF96"/>
                </a:solidFill>
              </a:defRPr>
            </a:lvl2pPr>
            <a:lvl3pPr>
              <a:defRPr sz="1800">
                <a:solidFill>
                  <a:srgbClr val="FFFF96"/>
                </a:solidFill>
              </a:defRPr>
            </a:lvl3pPr>
            <a:lvl4pPr>
              <a:defRPr sz="1600">
                <a:solidFill>
                  <a:srgbClr val="FFFF96"/>
                </a:solidFill>
              </a:defRPr>
            </a:lvl4pPr>
            <a:lvl5pPr>
              <a:defRPr sz="1600">
                <a:solidFill>
                  <a:srgbClr val="FFFF9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FFF9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FFFF96"/>
                </a:solidFill>
              </a:defRPr>
            </a:lvl1pPr>
            <a:lvl2pPr>
              <a:defRPr sz="2000">
                <a:solidFill>
                  <a:srgbClr val="FFFF96"/>
                </a:solidFill>
              </a:defRPr>
            </a:lvl2pPr>
            <a:lvl3pPr>
              <a:defRPr sz="1800">
                <a:solidFill>
                  <a:srgbClr val="FFFF96"/>
                </a:solidFill>
              </a:defRPr>
            </a:lvl3pPr>
            <a:lvl4pPr>
              <a:defRPr sz="1600">
                <a:solidFill>
                  <a:srgbClr val="FFFF96"/>
                </a:solidFill>
              </a:defRPr>
            </a:lvl4pPr>
            <a:lvl5pPr>
              <a:defRPr sz="1600">
                <a:solidFill>
                  <a:srgbClr val="FFFF9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88EE93B4-9F45-4BE2-8FC5-7D4A35589F15}" type="datetimeFigureOut">
              <a:rPr lang="en-ZA" smtClean="0"/>
              <a:pPr/>
              <a:t>15/03/2015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3EE34D12-5C7C-426B-AFFF-478B0C58E05D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1992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88EE93B4-9F45-4BE2-8FC5-7D4A35589F15}" type="datetimeFigureOut">
              <a:rPr lang="en-ZA" smtClean="0"/>
              <a:pPr/>
              <a:t>15/03/2015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3EE34D12-5C7C-426B-AFFF-478B0C58E05D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99425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88EE93B4-9F45-4BE2-8FC5-7D4A35589F15}" type="datetimeFigureOut">
              <a:rPr lang="en-ZA" smtClean="0"/>
              <a:pPr/>
              <a:t>15/03/2015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3EE34D12-5C7C-426B-AFFF-478B0C58E05D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02920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rgbClr val="FFFF96"/>
                </a:solidFill>
              </a:defRPr>
            </a:lvl1pPr>
            <a:lvl2pPr>
              <a:defRPr sz="2800">
                <a:solidFill>
                  <a:srgbClr val="FFFF96"/>
                </a:solidFill>
              </a:defRPr>
            </a:lvl2pPr>
            <a:lvl3pPr>
              <a:defRPr sz="2400">
                <a:solidFill>
                  <a:srgbClr val="FFFF96"/>
                </a:solidFill>
              </a:defRPr>
            </a:lvl3pPr>
            <a:lvl4pPr>
              <a:defRPr sz="2000">
                <a:solidFill>
                  <a:srgbClr val="FFFF96"/>
                </a:solidFill>
              </a:defRPr>
            </a:lvl4pPr>
            <a:lvl5pPr>
              <a:defRPr sz="2000">
                <a:solidFill>
                  <a:srgbClr val="FFFF9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FFFF9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88EE93B4-9F45-4BE2-8FC5-7D4A35589F15}" type="datetimeFigureOut">
              <a:rPr lang="en-ZA" smtClean="0"/>
              <a:pPr/>
              <a:t>15/03/2015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3EE34D12-5C7C-426B-AFFF-478B0C58E05D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31426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FFFF9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88EE93B4-9F45-4BE2-8FC5-7D4A35589F15}" type="datetimeFigureOut">
              <a:rPr lang="en-ZA" smtClean="0"/>
              <a:pPr/>
              <a:t>15/03/2015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3EE34D12-5C7C-426B-AFFF-478B0C58E05D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266507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88EE93B4-9F45-4BE2-8FC5-7D4A35589F15}" type="datetimeFigureOut">
              <a:rPr lang="en-ZA" smtClean="0"/>
              <a:pPr/>
              <a:t>15/03/2015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3EE34D12-5C7C-426B-AFFF-478B0C58E05D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22276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88EE93B4-9F45-4BE2-8FC5-7D4A35589F15}" type="datetimeFigureOut">
              <a:rPr lang="en-ZA" smtClean="0"/>
              <a:pPr/>
              <a:t>15/03/2015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96"/>
                </a:solidFill>
              </a:defRPr>
            </a:lvl1pPr>
          </a:lstStyle>
          <a:p>
            <a:fld id="{3EE34D12-5C7C-426B-AFFF-478B0C58E05D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88033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7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000"/>
            <a:ext cx="9144000" cy="164981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1600200"/>
            <a:ext cx="889248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82242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342900" indent="-396000" algn="l" defTabSz="914400" rtl="0" eaLnBrk="1" latinLnBrk="0" hangingPunct="1">
        <a:spcBef>
          <a:spcPct val="20000"/>
        </a:spcBef>
        <a:buSzPct val="90000"/>
        <a:buFontTx/>
        <a:buBlip>
          <a:blip r:embed="rId14"/>
        </a:buBlip>
        <a:defRPr sz="3600" kern="1200">
          <a:solidFill>
            <a:srgbClr val="FFFF96"/>
          </a:solidFill>
          <a:latin typeface="+mn-lt"/>
          <a:ea typeface="+mn-ea"/>
          <a:cs typeface="+mn-cs"/>
        </a:defRPr>
      </a:lvl1pPr>
      <a:lvl2pPr marL="742950" indent="-324000" algn="l" defTabSz="914400" rtl="0" eaLnBrk="1" latinLnBrk="0" hangingPunct="1">
        <a:spcBef>
          <a:spcPct val="20000"/>
        </a:spcBef>
        <a:buSzPct val="90000"/>
        <a:buFontTx/>
        <a:buBlip>
          <a:blip r:embed="rId14"/>
        </a:buBlip>
        <a:defRPr sz="2800" kern="1200">
          <a:solidFill>
            <a:srgbClr val="FFFF96"/>
          </a:solidFill>
          <a:latin typeface="+mn-lt"/>
          <a:ea typeface="+mn-ea"/>
          <a:cs typeface="+mn-cs"/>
        </a:defRPr>
      </a:lvl2pPr>
      <a:lvl3pPr marL="1143000" indent="-288000" algn="l" defTabSz="914400" rtl="0" eaLnBrk="1" latinLnBrk="0" hangingPunct="1">
        <a:spcBef>
          <a:spcPct val="20000"/>
        </a:spcBef>
        <a:buSzPct val="90000"/>
        <a:buFontTx/>
        <a:buBlip>
          <a:blip r:embed="rId14"/>
        </a:buBlip>
        <a:defRPr sz="2400" kern="1200">
          <a:solidFill>
            <a:srgbClr val="FFFF9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2000" kern="1200">
          <a:solidFill>
            <a:srgbClr val="FFFF9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2000" kern="1200">
          <a:solidFill>
            <a:srgbClr val="FFFF9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ocachingsa.com/geocaching101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10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ocaching.com/hide/rate.aspx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16.gif"/><Relationship Id="rId7" Type="http://schemas.openxmlformats.org/officeDocument/2006/relationships/image" Target="../media/image20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ocachingsa.com/glossary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support.groundspeak.com/" TargetMode="External"/><Relationship Id="rId2" Type="http://schemas.openxmlformats.org/officeDocument/2006/relationships/hyperlink" Target="http://www.geocachingsa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orums.groundspeak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ocaching.com/about/guidelines.aspx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mtClean="0"/>
              <a:t>Geocaching 101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8460432" cy="1752600"/>
          </a:xfrm>
        </p:spPr>
        <p:txBody>
          <a:bodyPr>
            <a:normAutofit/>
          </a:bodyPr>
          <a:lstStyle/>
          <a:p>
            <a:r>
              <a:rPr lang="en-ZA" dirty="0" smtClean="0"/>
              <a:t>Empowering </a:t>
            </a:r>
            <a:r>
              <a:rPr lang="en-ZA" dirty="0"/>
              <a:t>the Newbies</a:t>
            </a:r>
          </a:p>
          <a:p>
            <a:endParaRPr lang="en-ZA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-36512" y="6309320"/>
            <a:ext cx="84686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>
                <a:solidFill>
                  <a:srgbClr val="FFFF96"/>
                </a:solidFill>
              </a:rPr>
              <a:t>Download this </a:t>
            </a:r>
            <a:r>
              <a:rPr lang="en-ZA" dirty="0" smtClean="0">
                <a:solidFill>
                  <a:srgbClr val="FFFF96"/>
                </a:solidFill>
              </a:rPr>
              <a:t>presentation from </a:t>
            </a:r>
            <a:r>
              <a:rPr lang="en-ZA" dirty="0" smtClean="0">
                <a:solidFill>
                  <a:srgbClr val="FFFF96"/>
                </a:solidFill>
                <a:hlinkClick r:id="rId2"/>
              </a:rPr>
              <a:t>http</a:t>
            </a:r>
            <a:r>
              <a:rPr lang="en-ZA" dirty="0">
                <a:solidFill>
                  <a:srgbClr val="FFFF96"/>
                </a:solidFill>
                <a:hlinkClick r:id="rId2"/>
              </a:rPr>
              <a:t>://</a:t>
            </a:r>
            <a:r>
              <a:rPr lang="en-ZA" dirty="0" smtClean="0">
                <a:solidFill>
                  <a:srgbClr val="FFFF96"/>
                </a:solidFill>
                <a:hlinkClick r:id="rId2"/>
              </a:rPr>
              <a:t>www.geocachingsa.com/geocaching101</a:t>
            </a:r>
            <a:endParaRPr lang="en-ZA" dirty="0" smtClean="0">
              <a:solidFill>
                <a:srgbClr val="FFFF96"/>
              </a:solidFill>
            </a:endParaRPr>
          </a:p>
          <a:p>
            <a:r>
              <a:rPr lang="en-ZA" sz="1200" dirty="0" smtClean="0">
                <a:solidFill>
                  <a:srgbClr val="FFFF96"/>
                </a:solidFill>
              </a:rPr>
              <a:t>Version 2.0 (updated March 2015)</a:t>
            </a:r>
            <a:endParaRPr lang="en-ZA" dirty="0">
              <a:solidFill>
                <a:srgbClr val="FFFF9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Agenda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Finding Geocaches</a:t>
            </a:r>
          </a:p>
          <a:p>
            <a:r>
              <a:rPr lang="en-ZA" dirty="0" smtClean="0"/>
              <a:t>Hiding Geocaches</a:t>
            </a:r>
          </a:p>
          <a:p>
            <a:r>
              <a:rPr lang="en-ZA" dirty="0" smtClean="0"/>
              <a:t>Travel Bugs and </a:t>
            </a:r>
            <a:r>
              <a:rPr lang="en-ZA" dirty="0" err="1" smtClean="0"/>
              <a:t>Geocoins</a:t>
            </a:r>
            <a:endParaRPr lang="en-ZA" dirty="0" smtClean="0"/>
          </a:p>
          <a:p>
            <a:r>
              <a:rPr lang="en-ZA" dirty="0" smtClean="0"/>
              <a:t>Devices</a:t>
            </a:r>
          </a:p>
          <a:p>
            <a:r>
              <a:rPr lang="en-ZA" dirty="0" smtClean="0"/>
              <a:t>Premium Membership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Agenda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n-ZA" dirty="0" smtClean="0"/>
              <a:t>Finding Geocaches</a:t>
            </a:r>
          </a:p>
          <a:p>
            <a:pPr>
              <a:buBlip>
                <a:blip r:embed="rId3"/>
              </a:buBlip>
            </a:pPr>
            <a:r>
              <a:rPr lang="en-ZA" dirty="0" smtClean="0">
                <a:solidFill>
                  <a:srgbClr val="4C4F55"/>
                </a:solidFill>
              </a:rPr>
              <a:t>Hiding Geocaches</a:t>
            </a:r>
          </a:p>
          <a:p>
            <a:pPr>
              <a:buBlip>
                <a:blip r:embed="rId3"/>
              </a:buBlip>
            </a:pPr>
            <a:r>
              <a:rPr lang="en-ZA" dirty="0" smtClean="0">
                <a:solidFill>
                  <a:srgbClr val="4C4F55"/>
                </a:solidFill>
              </a:rPr>
              <a:t>Travel Bugs and </a:t>
            </a:r>
            <a:r>
              <a:rPr lang="en-ZA" dirty="0" err="1" smtClean="0">
                <a:solidFill>
                  <a:srgbClr val="4C4F55"/>
                </a:solidFill>
              </a:rPr>
              <a:t>Geocoins</a:t>
            </a:r>
            <a:endParaRPr lang="en-ZA" dirty="0" smtClean="0">
              <a:solidFill>
                <a:srgbClr val="4C4F55"/>
              </a:solidFill>
            </a:endParaRPr>
          </a:p>
          <a:p>
            <a:pPr>
              <a:buBlip>
                <a:blip r:embed="rId3"/>
              </a:buBlip>
            </a:pPr>
            <a:r>
              <a:rPr lang="en-ZA" dirty="0">
                <a:solidFill>
                  <a:srgbClr val="4C4F55"/>
                </a:solidFill>
              </a:rPr>
              <a:t>Devices</a:t>
            </a:r>
          </a:p>
          <a:p>
            <a:pPr>
              <a:buBlip>
                <a:blip r:embed="rId3"/>
              </a:buBlip>
            </a:pPr>
            <a:r>
              <a:rPr lang="en-ZA" dirty="0">
                <a:solidFill>
                  <a:srgbClr val="4C4F55"/>
                </a:solidFill>
              </a:rPr>
              <a:t>Premium Membership</a:t>
            </a:r>
          </a:p>
          <a:p>
            <a:pPr marL="0" indent="0">
              <a:buNone/>
            </a:pPr>
            <a:endParaRPr lang="en-ZA" dirty="0" smtClean="0">
              <a:solidFill>
                <a:srgbClr val="4C4F55"/>
              </a:solidFill>
            </a:endParaRPr>
          </a:p>
          <a:p>
            <a:pPr>
              <a:buBlip>
                <a:blip r:embed="rId3"/>
              </a:buBlip>
            </a:pPr>
            <a:endParaRPr lang="en-ZA" dirty="0" smtClean="0">
              <a:solidFill>
                <a:srgbClr val="4C4F55"/>
              </a:solidFill>
            </a:endParaRP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Finding Geocaches – plan the trip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Cache types in South Africa</a:t>
            </a:r>
          </a:p>
          <a:p>
            <a:pPr lvl="1">
              <a:buBlip>
                <a:blip r:embed="rId2"/>
              </a:buBlip>
            </a:pPr>
            <a:r>
              <a:rPr lang="en-ZA" dirty="0" smtClean="0"/>
              <a:t>Traditional (cache is hidden at coordinates)</a:t>
            </a:r>
          </a:p>
          <a:p>
            <a:pPr lvl="1">
              <a:buBlip>
                <a:blip r:embed="rId3"/>
              </a:buBlip>
            </a:pPr>
            <a:r>
              <a:rPr lang="en-ZA" dirty="0" smtClean="0"/>
              <a:t>Multi-Cache (multiple stages to get to cache)</a:t>
            </a:r>
          </a:p>
          <a:p>
            <a:pPr lvl="1">
              <a:buBlip>
                <a:blip r:embed="rId4"/>
              </a:buBlip>
            </a:pPr>
            <a:r>
              <a:rPr lang="en-ZA" dirty="0" smtClean="0"/>
              <a:t>Mystery or Puzzle (something to solve/achieve first)</a:t>
            </a:r>
          </a:p>
          <a:p>
            <a:pPr lvl="1">
              <a:buBlip>
                <a:blip r:embed="rId5"/>
              </a:buBlip>
            </a:pPr>
            <a:r>
              <a:rPr lang="en-ZA" dirty="0" err="1" smtClean="0"/>
              <a:t>Earthcache</a:t>
            </a:r>
            <a:r>
              <a:rPr lang="en-ZA" dirty="0" smtClean="0"/>
              <a:t> (geological lesson, no container, no log)</a:t>
            </a:r>
          </a:p>
          <a:p>
            <a:pPr lvl="1">
              <a:buBlip>
                <a:blip r:embed="rId6"/>
              </a:buBlip>
            </a:pPr>
            <a:r>
              <a:rPr lang="en-ZA" dirty="0" smtClean="0"/>
              <a:t>Letterbox Hybrid (contains a stamp, could be puzzle or multi-cache too)</a:t>
            </a:r>
          </a:p>
          <a:p>
            <a:pPr lvl="1">
              <a:buBlip>
                <a:blip r:embed="rId7"/>
              </a:buBlip>
            </a:pPr>
            <a:r>
              <a:rPr lang="en-ZA" dirty="0" err="1" smtClean="0"/>
              <a:t>Wherigo</a:t>
            </a:r>
            <a:r>
              <a:rPr lang="en-ZA" dirty="0" smtClean="0"/>
              <a:t> (interact with the environment)</a:t>
            </a:r>
          </a:p>
          <a:p>
            <a:pPr lvl="1"/>
            <a:endParaRPr lang="en-ZA" dirty="0" smtClean="0"/>
          </a:p>
          <a:p>
            <a:pPr lvl="1"/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Finding Geocaches – plan the trip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More cache types in South Africa</a:t>
            </a:r>
          </a:p>
          <a:p>
            <a:pPr lvl="1">
              <a:buBlip>
                <a:blip r:embed="rId2"/>
              </a:buBlip>
            </a:pPr>
            <a:r>
              <a:rPr lang="en-ZA" dirty="0" smtClean="0"/>
              <a:t>Event (meet with </a:t>
            </a:r>
            <a:r>
              <a:rPr lang="en-ZA" dirty="0" err="1" smtClean="0"/>
              <a:t>geocachers</a:t>
            </a:r>
            <a:r>
              <a:rPr lang="en-ZA" dirty="0" smtClean="0"/>
              <a:t>)</a:t>
            </a:r>
          </a:p>
          <a:p>
            <a:pPr lvl="1">
              <a:buBlip>
                <a:blip r:embed="rId3"/>
              </a:buBlip>
            </a:pPr>
            <a:r>
              <a:rPr lang="en-ZA" dirty="0" smtClean="0"/>
              <a:t>CITO (clean up with </a:t>
            </a:r>
            <a:r>
              <a:rPr lang="en-ZA" dirty="0" err="1" smtClean="0"/>
              <a:t>geocachers</a:t>
            </a:r>
            <a:r>
              <a:rPr lang="en-ZA" dirty="0" smtClean="0"/>
              <a:t>)</a:t>
            </a:r>
          </a:p>
          <a:p>
            <a:pPr lvl="1">
              <a:buBlip>
                <a:blip r:embed="rId4"/>
              </a:buBlip>
            </a:pPr>
            <a:r>
              <a:rPr lang="en-ZA" dirty="0" smtClean="0"/>
              <a:t>Mega-Event (meet with lots of </a:t>
            </a:r>
            <a:r>
              <a:rPr lang="en-ZA" dirty="0" err="1" smtClean="0"/>
              <a:t>geocachers</a:t>
            </a:r>
            <a:r>
              <a:rPr lang="en-ZA" dirty="0" smtClean="0"/>
              <a:t>)</a:t>
            </a:r>
          </a:p>
          <a:p>
            <a:endParaRPr lang="en-ZA" dirty="0" smtClean="0"/>
          </a:p>
          <a:p>
            <a:r>
              <a:rPr lang="en-ZA" dirty="0" smtClean="0"/>
              <a:t>Grandfathered (no new ones created)</a:t>
            </a:r>
          </a:p>
          <a:p>
            <a:pPr lvl="1">
              <a:buBlip>
                <a:blip r:embed="rId5"/>
              </a:buBlip>
            </a:pPr>
            <a:r>
              <a:rPr lang="en-ZA" dirty="0" smtClean="0"/>
              <a:t>Virtual (visit the site and prove it)</a:t>
            </a:r>
          </a:p>
          <a:p>
            <a:pPr lvl="1"/>
            <a:endParaRPr lang="en-ZA" dirty="0" smtClean="0"/>
          </a:p>
          <a:p>
            <a:pPr lvl="1"/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val="225210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Finding Geocaches – plan the trip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 smtClean="0"/>
              <a:t>Difficulty</a:t>
            </a:r>
          </a:p>
          <a:p>
            <a:pPr lvl="1"/>
            <a:r>
              <a:rPr lang="en-ZA" dirty="0" smtClean="0"/>
              <a:t>1 is in plain site or found in a few minutes</a:t>
            </a:r>
          </a:p>
          <a:p>
            <a:pPr lvl="1"/>
            <a:r>
              <a:rPr lang="en-ZA" dirty="0" smtClean="0"/>
              <a:t>3 is challenging and could take a good portion of time</a:t>
            </a:r>
          </a:p>
          <a:p>
            <a:pPr lvl="1"/>
            <a:r>
              <a:rPr lang="en-ZA" dirty="0" smtClean="0"/>
              <a:t>5 is extreme and a serious mental/physical challenge</a:t>
            </a:r>
          </a:p>
          <a:p>
            <a:r>
              <a:rPr lang="en-ZA" dirty="0" smtClean="0"/>
              <a:t>Terrain</a:t>
            </a:r>
          </a:p>
          <a:p>
            <a:pPr lvl="1"/>
            <a:r>
              <a:rPr lang="en-ZA" dirty="0" smtClean="0"/>
              <a:t>1 is wheelchair accessible</a:t>
            </a:r>
          </a:p>
          <a:p>
            <a:pPr lvl="1"/>
            <a:r>
              <a:rPr lang="en-ZA" dirty="0" smtClean="0"/>
              <a:t>3 is off-trail, overgrown, steep elevation changes</a:t>
            </a:r>
          </a:p>
          <a:p>
            <a:pPr lvl="1"/>
            <a:r>
              <a:rPr lang="en-ZA" dirty="0" smtClean="0"/>
              <a:t>5 is extreme or requires specialised equipment</a:t>
            </a:r>
          </a:p>
          <a:p>
            <a:r>
              <a:rPr lang="en-ZA" sz="3200" dirty="0" smtClean="0"/>
              <a:t>Get more details at </a:t>
            </a:r>
            <a:r>
              <a:rPr lang="en-ZA" sz="3200" dirty="0" smtClean="0">
                <a:hlinkClick r:id="rId2"/>
              </a:rPr>
              <a:t>http://www.geocaching.com/hide/rate.aspx</a:t>
            </a:r>
            <a:endParaRPr lang="en-ZA" sz="3200" dirty="0" smtClean="0"/>
          </a:p>
        </p:txBody>
      </p:sp>
    </p:spTree>
    <p:extLst>
      <p:ext uri="{BB962C8B-B14F-4D97-AF65-F5344CB8AC3E}">
        <p14:creationId xmlns:p14="http://schemas.microsoft.com/office/powerpoint/2010/main" val="3792362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Finding Geocaches – plan the trip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smtClean="0"/>
              <a:t>Size</a:t>
            </a:r>
          </a:p>
          <a:p>
            <a:pPr lvl="1"/>
            <a:r>
              <a:rPr lang="en-ZA" smtClean="0"/>
              <a:t>Micro: Less than 100ml </a:t>
            </a:r>
          </a:p>
          <a:p>
            <a:pPr lvl="2"/>
            <a:r>
              <a:rPr lang="en-ZA" smtClean="0"/>
              <a:t>Includes nano containers</a:t>
            </a:r>
          </a:p>
          <a:p>
            <a:pPr lvl="1"/>
            <a:r>
              <a:rPr lang="en-ZA" smtClean="0"/>
              <a:t>Small: 100ml or larger, but less than 1L</a:t>
            </a:r>
          </a:p>
          <a:p>
            <a:pPr lvl="1"/>
            <a:r>
              <a:rPr lang="en-ZA" smtClean="0"/>
              <a:t>Regular: 1L or larger, but less than 20L</a:t>
            </a:r>
          </a:p>
          <a:p>
            <a:pPr lvl="1"/>
            <a:r>
              <a:rPr lang="en-ZA" smtClean="0"/>
              <a:t>Large: 20L or larger</a:t>
            </a:r>
          </a:p>
          <a:p>
            <a:pPr lvl="1"/>
            <a:r>
              <a:rPr lang="en-ZA" smtClean="0"/>
              <a:t>Other: See the cache description for information. </a:t>
            </a:r>
          </a:p>
          <a:p>
            <a:pPr lvl="2"/>
            <a:r>
              <a:rPr lang="en-ZA" smtClean="0"/>
              <a:t>Unusual geocache containers or deliberately not provided </a:t>
            </a:r>
          </a:p>
          <a:p>
            <a:pPr lvl="1"/>
            <a:r>
              <a:rPr lang="en-ZA" smtClean="0"/>
              <a:t>Not Chosen:</a:t>
            </a:r>
          </a:p>
          <a:p>
            <a:pPr lvl="2"/>
            <a:r>
              <a:rPr lang="en-ZA" smtClean="0"/>
              <a:t>No container e.g. event or earthcache</a:t>
            </a:r>
          </a:p>
          <a:p>
            <a:pPr lvl="2"/>
            <a:r>
              <a:rPr lang="en-ZA" smtClean="0"/>
              <a:t>Deliberately not provided</a:t>
            </a:r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val="61356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Finding Geocaches – looking for it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ZA" dirty="0" smtClean="0"/>
              <a:t>Read the listing</a:t>
            </a:r>
          </a:p>
          <a:p>
            <a:pPr lvl="1"/>
            <a:r>
              <a:rPr lang="en-ZA" dirty="0" smtClean="0"/>
              <a:t>Including the name</a:t>
            </a:r>
          </a:p>
          <a:p>
            <a:r>
              <a:rPr lang="en-ZA" dirty="0" err="1" smtClean="0"/>
              <a:t>GPSr</a:t>
            </a:r>
            <a:r>
              <a:rPr lang="en-ZA" dirty="0" smtClean="0"/>
              <a:t> accuracy</a:t>
            </a:r>
          </a:p>
          <a:p>
            <a:pPr lvl="1"/>
            <a:r>
              <a:rPr lang="en-ZA" dirty="0" smtClean="0"/>
              <a:t>If hider was 3-5 metres out and your </a:t>
            </a:r>
            <a:r>
              <a:rPr lang="en-ZA" dirty="0" err="1" smtClean="0"/>
              <a:t>GPSr</a:t>
            </a:r>
            <a:r>
              <a:rPr lang="en-ZA" dirty="0" smtClean="0"/>
              <a:t> is 3-5 metres out</a:t>
            </a:r>
          </a:p>
          <a:p>
            <a:pPr lvl="2"/>
            <a:r>
              <a:rPr lang="en-ZA" dirty="0" smtClean="0"/>
              <a:t>6-10 metres may be as accurate as you will get</a:t>
            </a:r>
          </a:p>
          <a:p>
            <a:pPr lvl="1"/>
            <a:r>
              <a:rPr lang="en-ZA" dirty="0" smtClean="0"/>
              <a:t>⅟₁₀₀₀ minute in Gauteng ≈ 1.8m</a:t>
            </a:r>
          </a:p>
          <a:p>
            <a:pPr lvl="1"/>
            <a:r>
              <a:rPr lang="en-ZA" dirty="0" smtClean="0"/>
              <a:t>Put the </a:t>
            </a:r>
            <a:r>
              <a:rPr lang="en-ZA" dirty="0" err="1" smtClean="0"/>
              <a:t>GPSr</a:t>
            </a:r>
            <a:r>
              <a:rPr lang="en-ZA" dirty="0" smtClean="0"/>
              <a:t> away and just look</a:t>
            </a:r>
          </a:p>
          <a:p>
            <a:r>
              <a:rPr lang="en-ZA" dirty="0" smtClean="0"/>
              <a:t>You will develop </a:t>
            </a:r>
            <a:r>
              <a:rPr lang="en-ZA" dirty="0" err="1" smtClean="0"/>
              <a:t>geosense</a:t>
            </a:r>
            <a:endParaRPr lang="en-ZA" dirty="0" smtClean="0"/>
          </a:p>
          <a:p>
            <a:r>
              <a:rPr lang="en-ZA" dirty="0" smtClean="0"/>
              <a:t>Hints </a:t>
            </a:r>
            <a:r>
              <a:rPr lang="en-ZA" dirty="0"/>
              <a:t>can help</a:t>
            </a:r>
          </a:p>
          <a:p>
            <a:pPr lvl="1"/>
            <a:r>
              <a:rPr lang="en-ZA" dirty="0"/>
              <a:t>Some are obvious, others are cryptic</a:t>
            </a:r>
          </a:p>
          <a:p>
            <a:r>
              <a:rPr lang="en-ZA" dirty="0" smtClean="0"/>
              <a:t>Stealth</a:t>
            </a:r>
          </a:p>
          <a:p>
            <a:pPr lvl="1"/>
            <a:r>
              <a:rPr lang="en-ZA" dirty="0" smtClean="0"/>
              <a:t>Be aware of </a:t>
            </a:r>
            <a:r>
              <a:rPr lang="en-ZA" dirty="0" err="1" smtClean="0"/>
              <a:t>muggles</a:t>
            </a:r>
            <a:r>
              <a:rPr lang="en-ZA" dirty="0" smtClean="0"/>
              <a:t> </a:t>
            </a:r>
          </a:p>
          <a:p>
            <a:pPr lvl="1"/>
            <a:r>
              <a:rPr lang="en-ZA" dirty="0" smtClean="0"/>
              <a:t>Don’t compromise a hiding place</a:t>
            </a:r>
          </a:p>
          <a:p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Finding Geocaches – found it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dirty="0" smtClean="0"/>
              <a:t>Swap your SWAG</a:t>
            </a:r>
          </a:p>
          <a:p>
            <a:pPr lvl="1"/>
            <a:r>
              <a:rPr lang="en-ZA" dirty="0" smtClean="0"/>
              <a:t>Trade even or up</a:t>
            </a:r>
          </a:p>
          <a:p>
            <a:r>
              <a:rPr lang="en-ZA" dirty="0" smtClean="0"/>
              <a:t>Look for Travel Bugs and </a:t>
            </a:r>
            <a:r>
              <a:rPr lang="en-ZA" dirty="0" err="1" smtClean="0"/>
              <a:t>Geocoins</a:t>
            </a:r>
            <a:endParaRPr lang="en-ZA" dirty="0" smtClean="0"/>
          </a:p>
          <a:p>
            <a:pPr lvl="1"/>
            <a:r>
              <a:rPr lang="en-ZA" dirty="0" smtClean="0"/>
              <a:t>Don’t have to trade them, keep them moving</a:t>
            </a:r>
          </a:p>
          <a:p>
            <a:r>
              <a:rPr lang="en-ZA" dirty="0" smtClean="0"/>
              <a:t>Sign the log!</a:t>
            </a:r>
          </a:p>
          <a:p>
            <a:pPr lvl="1"/>
            <a:r>
              <a:rPr lang="en-ZA" dirty="0" smtClean="0"/>
              <a:t>If you can’t, get other proof you retrieved the cache</a:t>
            </a:r>
          </a:p>
          <a:p>
            <a:pPr lvl="1"/>
            <a:r>
              <a:rPr lang="en-ZA" dirty="0" smtClean="0"/>
              <a:t>Most owners will still let you log</a:t>
            </a:r>
          </a:p>
          <a:p>
            <a:r>
              <a:rPr lang="en-ZA" dirty="0" smtClean="0"/>
              <a:t>Replace it where you found it</a:t>
            </a:r>
          </a:p>
          <a:p>
            <a:pPr lvl="1"/>
            <a:r>
              <a:rPr lang="en-ZA" dirty="0" smtClean="0"/>
              <a:t>Don’t put it in a “better” hiding place</a:t>
            </a:r>
          </a:p>
          <a:p>
            <a:pPr lvl="1"/>
            <a:r>
              <a:rPr lang="en-ZA" dirty="0" smtClean="0"/>
              <a:t>Let whoever found it replace it</a:t>
            </a:r>
          </a:p>
          <a:p>
            <a:r>
              <a:rPr lang="en-ZA" dirty="0" smtClean="0"/>
              <a:t>Log First To Find as soon as possible</a:t>
            </a:r>
          </a:p>
          <a:p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Finding Geocaches – log it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ZA" dirty="0" smtClean="0"/>
              <a:t>Log online</a:t>
            </a:r>
          </a:p>
          <a:p>
            <a:pPr lvl="1"/>
            <a:r>
              <a:rPr lang="en-ZA" dirty="0" smtClean="0"/>
              <a:t>Tell your story, give the owner more than “TFTC”</a:t>
            </a:r>
          </a:p>
          <a:p>
            <a:pPr lvl="1"/>
            <a:r>
              <a:rPr lang="en-ZA" dirty="0" smtClean="0"/>
              <a:t>Log your Didn’t Find it logs</a:t>
            </a:r>
          </a:p>
          <a:p>
            <a:r>
              <a:rPr lang="en-ZA" dirty="0" smtClean="0"/>
              <a:t>Log types</a:t>
            </a:r>
          </a:p>
          <a:p>
            <a:pPr lvl="1">
              <a:buBlip>
                <a:blip r:embed="rId2"/>
              </a:buBlip>
            </a:pPr>
            <a:r>
              <a:rPr lang="en-ZA" dirty="0" smtClean="0"/>
              <a:t>Found it and signed the log (got your smiley)</a:t>
            </a:r>
          </a:p>
          <a:p>
            <a:pPr lvl="1">
              <a:buBlip>
                <a:blip r:embed="rId3"/>
              </a:buBlip>
            </a:pPr>
            <a:r>
              <a:rPr lang="en-ZA" dirty="0" smtClean="0"/>
              <a:t>Didn’t find it (DNF) (you looked and didn’t find it)</a:t>
            </a:r>
          </a:p>
          <a:p>
            <a:pPr lvl="2"/>
            <a:r>
              <a:rPr lang="en-ZA" dirty="0" smtClean="0"/>
              <a:t>Don’t assume it is missing</a:t>
            </a:r>
          </a:p>
          <a:p>
            <a:pPr lvl="1">
              <a:buBlip>
                <a:blip r:embed="rId4"/>
              </a:buBlip>
            </a:pPr>
            <a:r>
              <a:rPr lang="en-ZA" dirty="0" smtClean="0"/>
              <a:t>Write note (not a find or DNF, need to let someone know something)</a:t>
            </a:r>
          </a:p>
          <a:p>
            <a:pPr lvl="2"/>
            <a:r>
              <a:rPr lang="en-ZA" dirty="0" smtClean="0"/>
              <a:t>Didn’t look for it for some reason</a:t>
            </a:r>
          </a:p>
          <a:p>
            <a:pPr lvl="2"/>
            <a:r>
              <a:rPr lang="en-ZA" dirty="0" smtClean="0"/>
              <a:t>Visiting a cache again and not claiming another find e.g. drop </a:t>
            </a:r>
            <a:r>
              <a:rPr lang="en-ZA" dirty="0" err="1" smtClean="0"/>
              <a:t>trackable</a:t>
            </a:r>
            <a:endParaRPr lang="en-ZA" dirty="0" smtClean="0"/>
          </a:p>
          <a:p>
            <a:pPr lvl="1">
              <a:buBlip>
                <a:blip r:embed="rId5"/>
              </a:buBlip>
            </a:pPr>
            <a:r>
              <a:rPr lang="en-ZA" dirty="0" smtClean="0"/>
              <a:t>Needs Maintenance (you found it (part of it), needs some TLC)</a:t>
            </a:r>
          </a:p>
          <a:p>
            <a:pPr lvl="2"/>
            <a:r>
              <a:rPr lang="en-ZA" dirty="0" smtClean="0"/>
              <a:t>Still need to log the find</a:t>
            </a:r>
          </a:p>
          <a:p>
            <a:pPr lvl="1">
              <a:buBlip>
                <a:blip r:embed="rId6"/>
              </a:buBlip>
            </a:pPr>
            <a:r>
              <a:rPr lang="en-ZA" dirty="0" smtClean="0"/>
              <a:t>Needs Archived (use sparingly, serious issue (illegal, causes damage,…)</a:t>
            </a:r>
          </a:p>
          <a:p>
            <a:pPr lvl="1">
              <a:buBlip>
                <a:blip r:embed="rId7"/>
              </a:buBlip>
            </a:pPr>
            <a:r>
              <a:rPr lang="en-ZA" dirty="0" smtClean="0"/>
              <a:t>Will Attend (will be there)</a:t>
            </a:r>
          </a:p>
          <a:p>
            <a:pPr lvl="1">
              <a:buBlip>
                <a:blip r:embed="rId8"/>
              </a:buBlip>
            </a:pPr>
            <a:r>
              <a:rPr lang="en-ZA" dirty="0" smtClean="0"/>
              <a:t>Attended (was there)</a:t>
            </a:r>
          </a:p>
          <a:p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Finding Geocaches – In our </a:t>
            </a:r>
            <a:r>
              <a:rPr lang="en-ZA" dirty="0" err="1" smtClean="0"/>
              <a:t>geobag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>
            <a:normAutofit/>
          </a:bodyPr>
          <a:lstStyle/>
          <a:p>
            <a:r>
              <a:rPr lang="en-ZA" dirty="0" smtClean="0"/>
              <a:t>Travel Bugs</a:t>
            </a:r>
          </a:p>
          <a:p>
            <a:r>
              <a:rPr lang="en-ZA" dirty="0" err="1" smtClean="0"/>
              <a:t>GPSr</a:t>
            </a:r>
            <a:endParaRPr lang="en-ZA" dirty="0" smtClean="0"/>
          </a:p>
          <a:p>
            <a:r>
              <a:rPr lang="en-ZA" dirty="0" smtClean="0"/>
              <a:t>Spare batteries</a:t>
            </a:r>
          </a:p>
          <a:p>
            <a:r>
              <a:rPr lang="en-ZA" dirty="0" smtClean="0"/>
              <a:t>Pens and Pencils</a:t>
            </a:r>
          </a:p>
          <a:p>
            <a:r>
              <a:rPr lang="en-ZA" dirty="0" smtClean="0"/>
              <a:t>Notebook</a:t>
            </a:r>
          </a:p>
          <a:p>
            <a:r>
              <a:rPr lang="en-ZA" dirty="0" smtClean="0"/>
              <a:t>Gloves</a:t>
            </a:r>
          </a:p>
          <a:p>
            <a:r>
              <a:rPr lang="en-ZA" dirty="0" smtClean="0"/>
              <a:t>Hand </a:t>
            </a:r>
            <a:r>
              <a:rPr lang="en-ZA" dirty="0" err="1" smtClean="0"/>
              <a:t>sanitiser</a:t>
            </a:r>
            <a:endParaRPr lang="en-ZA" dirty="0" smtClean="0"/>
          </a:p>
          <a:p>
            <a:r>
              <a:rPr lang="en-ZA" dirty="0" smtClean="0"/>
              <a:t>Baby wipes</a:t>
            </a:r>
          </a:p>
          <a:p>
            <a:r>
              <a:rPr lang="en-ZA" dirty="0" smtClean="0"/>
              <a:t>Sun screen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>
            <a:normAutofit/>
          </a:bodyPr>
          <a:lstStyle/>
          <a:p>
            <a:r>
              <a:rPr lang="en-ZA" dirty="0" smtClean="0"/>
              <a:t>First aid kit</a:t>
            </a:r>
          </a:p>
          <a:p>
            <a:r>
              <a:rPr lang="en-ZA" dirty="0" smtClean="0"/>
              <a:t>Torch</a:t>
            </a:r>
            <a:endParaRPr lang="en-ZA" dirty="0"/>
          </a:p>
          <a:p>
            <a:r>
              <a:rPr lang="en-ZA" dirty="0" smtClean="0"/>
              <a:t>Magnet</a:t>
            </a:r>
            <a:endParaRPr lang="en-ZA" dirty="0"/>
          </a:p>
          <a:p>
            <a:r>
              <a:rPr lang="en-ZA" dirty="0" smtClean="0"/>
              <a:t>Compass</a:t>
            </a:r>
          </a:p>
          <a:p>
            <a:r>
              <a:rPr lang="en-ZA" dirty="0" smtClean="0"/>
              <a:t>Pocket Knife (Tweezers)</a:t>
            </a:r>
          </a:p>
          <a:p>
            <a:r>
              <a:rPr lang="en-ZA" dirty="0" smtClean="0"/>
              <a:t>Mirror</a:t>
            </a:r>
          </a:p>
          <a:p>
            <a:r>
              <a:rPr lang="en-ZA" dirty="0" smtClean="0"/>
              <a:t>Spare </a:t>
            </a:r>
            <a:r>
              <a:rPr lang="en-ZA" dirty="0" err="1" smtClean="0"/>
              <a:t>logsheets</a:t>
            </a:r>
            <a:endParaRPr lang="en-ZA" dirty="0" smtClean="0"/>
          </a:p>
          <a:p>
            <a:r>
              <a:rPr lang="en-ZA" dirty="0" smtClean="0"/>
              <a:t>Spare containers</a:t>
            </a:r>
          </a:p>
          <a:p>
            <a:r>
              <a:rPr lang="en-ZA" dirty="0" smtClean="0"/>
              <a:t>SWAG</a:t>
            </a:r>
          </a:p>
          <a:p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GOAT (Glossary </a:t>
            </a:r>
            <a:r>
              <a:rPr lang="en-ZA" dirty="0"/>
              <a:t>O</a:t>
            </a:r>
            <a:r>
              <a:rPr lang="en-ZA" dirty="0" smtClean="0"/>
              <a:t>f Acronym Terms)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392488" cy="4781128"/>
          </a:xfrm>
        </p:spPr>
        <p:txBody>
          <a:bodyPr>
            <a:normAutofit fontScale="92500" lnSpcReduction="10000"/>
          </a:bodyPr>
          <a:lstStyle/>
          <a:p>
            <a:r>
              <a:rPr lang="en-ZA" sz="3600" dirty="0" smtClean="0"/>
              <a:t>FTF</a:t>
            </a:r>
          </a:p>
          <a:p>
            <a:r>
              <a:rPr lang="en-ZA" sz="3600" dirty="0" smtClean="0"/>
              <a:t>CO</a:t>
            </a:r>
          </a:p>
          <a:p>
            <a:r>
              <a:rPr lang="en-ZA" sz="3600" dirty="0" smtClean="0"/>
              <a:t>HTH</a:t>
            </a:r>
          </a:p>
          <a:p>
            <a:r>
              <a:rPr lang="en-ZA" sz="3600" dirty="0" smtClean="0"/>
              <a:t>BYOP</a:t>
            </a:r>
          </a:p>
          <a:p>
            <a:r>
              <a:rPr lang="en-ZA" sz="3600" dirty="0" smtClean="0"/>
              <a:t>GZ</a:t>
            </a:r>
          </a:p>
          <a:p>
            <a:r>
              <a:rPr lang="en-ZA" sz="3600" dirty="0" smtClean="0"/>
              <a:t>FP</a:t>
            </a:r>
          </a:p>
          <a:p>
            <a:r>
              <a:rPr lang="en-ZA" sz="3600" dirty="0" smtClean="0"/>
              <a:t>OPOR</a:t>
            </a:r>
          </a:p>
          <a:p>
            <a:r>
              <a:rPr lang="en-ZA" sz="3600" dirty="0" smtClean="0"/>
              <a:t>SWAG</a:t>
            </a:r>
            <a:endParaRPr lang="en-ZA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495800" cy="4781128"/>
          </a:xfrm>
        </p:spPr>
        <p:txBody>
          <a:bodyPr>
            <a:normAutofit fontScale="92500" lnSpcReduction="10000"/>
          </a:bodyPr>
          <a:lstStyle/>
          <a:p>
            <a:r>
              <a:rPr lang="en-ZA" sz="3600" dirty="0" smtClean="0"/>
              <a:t>First to find</a:t>
            </a:r>
          </a:p>
          <a:p>
            <a:r>
              <a:rPr lang="en-ZA" sz="3600" dirty="0" smtClean="0"/>
              <a:t>Cache owner</a:t>
            </a:r>
          </a:p>
          <a:p>
            <a:r>
              <a:rPr lang="en-ZA" sz="3600" dirty="0" smtClean="0"/>
              <a:t>Helped to hide</a:t>
            </a:r>
          </a:p>
          <a:p>
            <a:r>
              <a:rPr lang="en-ZA" sz="3600" dirty="0" smtClean="0"/>
              <a:t>Bring your own pen</a:t>
            </a:r>
          </a:p>
          <a:p>
            <a:r>
              <a:rPr lang="en-ZA" sz="3600" dirty="0" smtClean="0"/>
              <a:t>Ground zero</a:t>
            </a:r>
          </a:p>
          <a:p>
            <a:r>
              <a:rPr lang="en-ZA" sz="3600" dirty="0" smtClean="0"/>
              <a:t>Favourite Point</a:t>
            </a:r>
          </a:p>
          <a:p>
            <a:r>
              <a:rPr lang="en-ZA" sz="3600" dirty="0" smtClean="0"/>
              <a:t>Obvious pile of rocks</a:t>
            </a:r>
          </a:p>
          <a:p>
            <a:r>
              <a:rPr lang="en-ZA" sz="3600" dirty="0" smtClean="0"/>
              <a:t>Stuff we all get</a:t>
            </a:r>
            <a:endParaRPr lang="en-ZA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638132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>
                <a:solidFill>
                  <a:srgbClr val="FFFF96"/>
                </a:solidFill>
                <a:hlinkClick r:id="rId2"/>
              </a:rPr>
              <a:t>http://www.geocachingsa.com/glossary</a:t>
            </a:r>
            <a:r>
              <a:rPr lang="en-ZA" dirty="0" smtClean="0">
                <a:solidFill>
                  <a:srgbClr val="FFFF96"/>
                </a:solidFill>
              </a:rPr>
              <a:t> for more</a:t>
            </a:r>
            <a:endParaRPr lang="en-ZA" dirty="0">
              <a:solidFill>
                <a:srgbClr val="FFFF9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Finding Geocaches – other info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dirty="0" smtClean="0"/>
              <a:t>Geocachers of South Africa</a:t>
            </a:r>
          </a:p>
          <a:p>
            <a:pPr lvl="1"/>
            <a:r>
              <a:rPr lang="en-ZA" dirty="0" smtClean="0">
                <a:hlinkClick r:id="rId2"/>
              </a:rPr>
              <a:t>http</a:t>
            </a:r>
            <a:r>
              <a:rPr lang="en-ZA" dirty="0">
                <a:hlinkClick r:id="rId2"/>
              </a:rPr>
              <a:t>://www.geocachingsa.com</a:t>
            </a:r>
            <a:r>
              <a:rPr lang="en-ZA" dirty="0" smtClean="0">
                <a:hlinkClick r:id="rId2"/>
              </a:rPr>
              <a:t>/</a:t>
            </a:r>
            <a:endParaRPr lang="en-ZA" dirty="0" smtClean="0"/>
          </a:p>
          <a:p>
            <a:r>
              <a:rPr lang="en-ZA" dirty="0" smtClean="0"/>
              <a:t>Groundspeak Help </a:t>
            </a:r>
            <a:r>
              <a:rPr lang="en-ZA" dirty="0" err="1" smtClean="0"/>
              <a:t>Center</a:t>
            </a:r>
            <a:endParaRPr lang="en-ZA" dirty="0" smtClean="0"/>
          </a:p>
          <a:p>
            <a:pPr lvl="1"/>
            <a:r>
              <a:rPr lang="en-ZA" dirty="0" smtClean="0">
                <a:hlinkClick r:id="rId3"/>
              </a:rPr>
              <a:t>http://support.groundspeak.com</a:t>
            </a:r>
            <a:endParaRPr lang="en-ZA" dirty="0" smtClean="0"/>
          </a:p>
          <a:p>
            <a:r>
              <a:rPr lang="en-ZA" dirty="0" smtClean="0"/>
              <a:t>User Forums</a:t>
            </a:r>
          </a:p>
          <a:p>
            <a:pPr lvl="1"/>
            <a:r>
              <a:rPr lang="en-ZA" dirty="0" smtClean="0">
                <a:hlinkClick r:id="rId4"/>
              </a:rPr>
              <a:t>http://forums.groundspeak.com</a:t>
            </a:r>
            <a:endParaRPr lang="en-ZA" dirty="0" smtClean="0"/>
          </a:p>
          <a:p>
            <a:r>
              <a:rPr lang="en-ZA" dirty="0" smtClean="0"/>
              <a:t>Communicate with other geocachers</a:t>
            </a:r>
          </a:p>
          <a:p>
            <a:pPr lvl="1"/>
            <a:r>
              <a:rPr lang="en-ZA" dirty="0" smtClean="0"/>
              <a:t>Remember to tick “send my email address”</a:t>
            </a:r>
          </a:p>
          <a:p>
            <a:r>
              <a:rPr lang="en-ZA" dirty="0" smtClean="0"/>
              <a:t>Facebook Group</a:t>
            </a:r>
          </a:p>
          <a:p>
            <a:pPr lvl="1"/>
            <a:r>
              <a:rPr lang="en-ZA" dirty="0" smtClean="0"/>
              <a:t>Geocaching SA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Agenda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n-ZA" dirty="0" smtClean="0">
                <a:solidFill>
                  <a:srgbClr val="4C4F55"/>
                </a:solidFill>
              </a:rPr>
              <a:t>Finding Geocaches</a:t>
            </a:r>
          </a:p>
          <a:p>
            <a:pPr>
              <a:buBlip>
                <a:blip r:embed="rId3"/>
              </a:buBlip>
            </a:pPr>
            <a:r>
              <a:rPr lang="en-ZA" dirty="0" smtClean="0"/>
              <a:t>Hiding Geocaches</a:t>
            </a:r>
          </a:p>
          <a:p>
            <a:pPr>
              <a:buBlip>
                <a:blip r:embed="rId2"/>
              </a:buBlip>
            </a:pPr>
            <a:r>
              <a:rPr lang="en-ZA" dirty="0" smtClean="0">
                <a:solidFill>
                  <a:srgbClr val="4C4F55"/>
                </a:solidFill>
              </a:rPr>
              <a:t>Travel Bugs and </a:t>
            </a:r>
            <a:r>
              <a:rPr lang="en-ZA" dirty="0" err="1" smtClean="0">
                <a:solidFill>
                  <a:srgbClr val="4C4F55"/>
                </a:solidFill>
              </a:rPr>
              <a:t>Geocoins</a:t>
            </a:r>
            <a:endParaRPr lang="en-ZA" dirty="0" smtClean="0">
              <a:solidFill>
                <a:srgbClr val="4C4F55"/>
              </a:solidFill>
            </a:endParaRPr>
          </a:p>
          <a:p>
            <a:pPr>
              <a:buBlip>
                <a:blip r:embed="rId2"/>
              </a:buBlip>
            </a:pPr>
            <a:r>
              <a:rPr lang="en-ZA" dirty="0">
                <a:solidFill>
                  <a:srgbClr val="4C4F55"/>
                </a:solidFill>
              </a:rPr>
              <a:t>Devices</a:t>
            </a:r>
          </a:p>
          <a:p>
            <a:pPr>
              <a:buBlip>
                <a:blip r:embed="rId2"/>
              </a:buBlip>
            </a:pPr>
            <a:r>
              <a:rPr lang="en-ZA" dirty="0">
                <a:solidFill>
                  <a:srgbClr val="4C4F55"/>
                </a:solidFill>
              </a:rPr>
              <a:t>Premium </a:t>
            </a:r>
            <a:r>
              <a:rPr lang="en-ZA" dirty="0" smtClean="0">
                <a:solidFill>
                  <a:srgbClr val="4C4F55"/>
                </a:solidFill>
              </a:rPr>
              <a:t>Membership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Hiding Geocaches – preparing to hide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dirty="0" smtClean="0"/>
              <a:t>Read the guidelines </a:t>
            </a:r>
          </a:p>
          <a:p>
            <a:pPr lvl="1"/>
            <a:r>
              <a:rPr lang="en-ZA" dirty="0" smtClean="0">
                <a:hlinkClick r:id="rId2"/>
              </a:rPr>
              <a:t>www.geocaching.com/about/guidelines.aspx</a:t>
            </a:r>
            <a:endParaRPr lang="en-ZA" dirty="0" smtClean="0"/>
          </a:p>
          <a:p>
            <a:pPr lvl="1"/>
            <a:r>
              <a:rPr lang="en-ZA" dirty="0" smtClean="0"/>
              <a:t>Don’t bury cache (no digging/creating holes)</a:t>
            </a:r>
          </a:p>
          <a:p>
            <a:pPr lvl="1"/>
            <a:r>
              <a:rPr lang="en-ZA" dirty="0" smtClean="0"/>
              <a:t>Don’t damage, deface or destroy property</a:t>
            </a:r>
          </a:p>
          <a:p>
            <a:pPr lvl="1"/>
            <a:r>
              <a:rPr lang="en-ZA" dirty="0" smtClean="0"/>
              <a:t>Don’t harm wildlife or environment (unintentionally too)</a:t>
            </a:r>
          </a:p>
          <a:p>
            <a:pPr lvl="1"/>
            <a:r>
              <a:rPr lang="en-ZA" dirty="0" smtClean="0"/>
              <a:t>You need permission</a:t>
            </a:r>
          </a:p>
          <a:p>
            <a:r>
              <a:rPr lang="en-ZA" dirty="0" smtClean="0"/>
              <a:t>Location</a:t>
            </a:r>
          </a:p>
          <a:p>
            <a:pPr lvl="1"/>
            <a:r>
              <a:rPr lang="en-ZA" dirty="0" smtClean="0"/>
              <a:t>Choose your site and decide why you want to bring fellow geocachers here</a:t>
            </a:r>
          </a:p>
          <a:p>
            <a:pPr lvl="1"/>
            <a:r>
              <a:rPr lang="en-ZA" dirty="0" smtClean="0"/>
              <a:t>Not too close to another cache</a:t>
            </a:r>
          </a:p>
          <a:p>
            <a:pPr lvl="1"/>
            <a:r>
              <a:rPr lang="en-ZA" dirty="0" smtClean="0"/>
              <a:t>Not restricted/inappropriate place</a:t>
            </a:r>
          </a:p>
          <a:p>
            <a:pPr lvl="1"/>
            <a:r>
              <a:rPr lang="en-ZA" dirty="0" smtClean="0"/>
              <a:t>Have a maintenance plan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Hiding Geocaches – what to hide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smtClean="0"/>
              <a:t>Plan for a long term hide</a:t>
            </a:r>
          </a:p>
          <a:p>
            <a:r>
              <a:rPr lang="en-ZA" smtClean="0"/>
              <a:t>Container size appropriate for area</a:t>
            </a:r>
          </a:p>
          <a:p>
            <a:r>
              <a:rPr lang="en-ZA" smtClean="0"/>
              <a:t>Weather proof</a:t>
            </a:r>
          </a:p>
          <a:p>
            <a:r>
              <a:rPr lang="en-ZA" smtClean="0"/>
              <a:t>Camouflage</a:t>
            </a:r>
          </a:p>
          <a:p>
            <a:pPr lvl="1"/>
            <a:r>
              <a:rPr lang="en-ZA" smtClean="0"/>
              <a:t>Design to blend in</a:t>
            </a:r>
          </a:p>
          <a:p>
            <a:pPr lvl="1"/>
            <a:r>
              <a:rPr lang="en-ZA" smtClean="0"/>
              <a:t>What will muggles think?</a:t>
            </a:r>
          </a:p>
          <a:p>
            <a:pPr lvl="1"/>
            <a:r>
              <a:rPr lang="en-ZA" smtClean="0"/>
              <a:t>Label or info sheet</a:t>
            </a:r>
          </a:p>
          <a:p>
            <a:r>
              <a:rPr lang="en-ZA" smtClean="0"/>
              <a:t>Log</a:t>
            </a:r>
          </a:p>
          <a:p>
            <a:r>
              <a:rPr lang="en-ZA" smtClean="0"/>
              <a:t>SWAG</a:t>
            </a:r>
          </a:p>
          <a:p>
            <a:pPr lvl="1"/>
            <a:r>
              <a:rPr lang="en-ZA" smtClean="0"/>
              <a:t>Family friendly</a:t>
            </a:r>
          </a:p>
          <a:p>
            <a:pPr lvl="1"/>
            <a:r>
              <a:rPr lang="en-ZA" smtClean="0"/>
              <a:t>Nature friendly</a:t>
            </a:r>
            <a:endParaRPr lang="en-ZA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ZA" dirty="0" smtClean="0"/>
              <a:t>Hiding Geocaches – Getting coordinates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Coordinates</a:t>
            </a:r>
          </a:p>
          <a:p>
            <a:pPr lvl="1"/>
            <a:r>
              <a:rPr lang="en-ZA" dirty="0" smtClean="0"/>
              <a:t>Must be accurate </a:t>
            </a:r>
          </a:p>
          <a:p>
            <a:pPr lvl="2"/>
            <a:r>
              <a:rPr lang="en-ZA" dirty="0" smtClean="0"/>
              <a:t>Required in the guidelines</a:t>
            </a:r>
          </a:p>
          <a:p>
            <a:pPr lvl="2"/>
            <a:r>
              <a:rPr lang="en-ZA" dirty="0"/>
              <a:t>Use a reliable </a:t>
            </a:r>
            <a:r>
              <a:rPr lang="en-ZA" dirty="0" err="1" smtClean="0"/>
              <a:t>GPSr</a:t>
            </a:r>
            <a:r>
              <a:rPr lang="en-ZA" dirty="0" smtClean="0"/>
              <a:t> </a:t>
            </a:r>
            <a:r>
              <a:rPr lang="en-ZA" dirty="0"/>
              <a:t>and not an old smartphone</a:t>
            </a:r>
          </a:p>
          <a:p>
            <a:pPr lvl="2"/>
            <a:r>
              <a:rPr lang="en-ZA" dirty="0" smtClean="0"/>
              <a:t>Don’t </a:t>
            </a:r>
            <a:r>
              <a:rPr lang="en-ZA" dirty="0"/>
              <a:t>rely on online maps or Google Earth</a:t>
            </a:r>
          </a:p>
          <a:p>
            <a:pPr lvl="1"/>
            <a:r>
              <a:rPr lang="en-ZA" dirty="0" smtClean="0"/>
              <a:t>Take averages over multiple days </a:t>
            </a:r>
          </a:p>
          <a:p>
            <a:pPr lvl="2"/>
            <a:r>
              <a:rPr lang="en-ZA" dirty="0" smtClean="0"/>
              <a:t>Or at least a few sets </a:t>
            </a:r>
          </a:p>
          <a:p>
            <a:pPr lvl="2"/>
            <a:r>
              <a:rPr lang="en-ZA" dirty="0" smtClean="0"/>
              <a:t>Some </a:t>
            </a:r>
            <a:r>
              <a:rPr lang="en-ZA" dirty="0" err="1" smtClean="0"/>
              <a:t>GPSr’s</a:t>
            </a:r>
            <a:r>
              <a:rPr lang="en-ZA" dirty="0" smtClean="0"/>
              <a:t> have an averaging function</a:t>
            </a:r>
          </a:p>
          <a:p>
            <a:pPr lvl="1"/>
            <a:r>
              <a:rPr lang="en-ZA" dirty="0" smtClean="0"/>
              <a:t>Walk away and walk back from different directions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Hiding Geocaches – Create the listing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ZA" dirty="0" smtClean="0"/>
              <a:t>Not commercial and no “agenda” (</a:t>
            </a:r>
            <a:r>
              <a:rPr lang="en-ZA" dirty="0" err="1" smtClean="0"/>
              <a:t>political,social</a:t>
            </a:r>
            <a:r>
              <a:rPr lang="en-ZA" dirty="0" smtClean="0"/>
              <a:t>,...)</a:t>
            </a:r>
          </a:p>
          <a:p>
            <a:r>
              <a:rPr lang="en-ZA" dirty="0"/>
              <a:t>Create listing without enabling so you can check it </a:t>
            </a:r>
            <a:endParaRPr lang="en-ZA" dirty="0" smtClean="0"/>
          </a:p>
          <a:p>
            <a:r>
              <a:rPr lang="en-ZA" dirty="0" smtClean="0"/>
              <a:t>Think about your cache name</a:t>
            </a:r>
            <a:endParaRPr lang="en-ZA" dirty="0"/>
          </a:p>
          <a:p>
            <a:r>
              <a:rPr lang="en-ZA" dirty="0" smtClean="0"/>
              <a:t>Provide information about the cache site</a:t>
            </a:r>
          </a:p>
          <a:p>
            <a:r>
              <a:rPr lang="en-ZA" dirty="0" smtClean="0"/>
              <a:t>You can upload images onto site and include them</a:t>
            </a:r>
          </a:p>
          <a:p>
            <a:r>
              <a:rPr lang="en-ZA" dirty="0" smtClean="0"/>
              <a:t>Include waypoints (parking, trailheads, entrance, ...)</a:t>
            </a:r>
          </a:p>
          <a:p>
            <a:r>
              <a:rPr lang="en-ZA" dirty="0" smtClean="0"/>
              <a:t>Include attributes </a:t>
            </a:r>
          </a:p>
          <a:p>
            <a:r>
              <a:rPr lang="en-ZA" dirty="0" smtClean="0"/>
              <a:t>Consider adding </a:t>
            </a:r>
            <a:r>
              <a:rPr lang="en-ZA" dirty="0" err="1" smtClean="0"/>
              <a:t>Geochecker</a:t>
            </a:r>
            <a:r>
              <a:rPr lang="en-ZA" dirty="0" smtClean="0"/>
              <a:t> if it is a puzzle</a:t>
            </a:r>
          </a:p>
          <a:p>
            <a:r>
              <a:rPr lang="en-ZA" dirty="0" smtClean="0"/>
              <a:t>Hide container in place before enabling listing</a:t>
            </a:r>
          </a:p>
          <a:p>
            <a:r>
              <a:rPr lang="en-ZA" dirty="0" smtClean="0"/>
              <a:t>Reviewer notes</a:t>
            </a:r>
          </a:p>
          <a:p>
            <a:pPr lvl="1"/>
            <a:r>
              <a:rPr lang="en-ZA" dirty="0" smtClean="0"/>
              <a:t>Reviewer is your friend, work with them</a:t>
            </a:r>
          </a:p>
          <a:p>
            <a:pPr lvl="1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8094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Hiding Geocaches - Maintaining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Visit cache when issues reported</a:t>
            </a:r>
          </a:p>
          <a:p>
            <a:r>
              <a:rPr lang="en-ZA" dirty="0" smtClean="0"/>
              <a:t>Log types</a:t>
            </a:r>
          </a:p>
          <a:p>
            <a:pPr lvl="1">
              <a:buBlip>
                <a:blip r:embed="rId2"/>
              </a:buBlip>
            </a:pPr>
            <a:r>
              <a:rPr lang="en-ZA" dirty="0" smtClean="0"/>
              <a:t>Owner Maintenance (fixed it)</a:t>
            </a:r>
          </a:p>
          <a:p>
            <a:pPr lvl="1">
              <a:buBlip>
                <a:blip r:embed="rId3"/>
              </a:buBlip>
            </a:pPr>
            <a:r>
              <a:rPr lang="en-ZA" dirty="0" smtClean="0"/>
              <a:t>Disable (deactivate until I fix it)</a:t>
            </a:r>
          </a:p>
          <a:p>
            <a:pPr lvl="1">
              <a:buBlip>
                <a:blip r:embed="rId4"/>
              </a:buBlip>
            </a:pPr>
            <a:r>
              <a:rPr lang="en-ZA" dirty="0" smtClean="0"/>
              <a:t>Enable (activated because I fixed it)</a:t>
            </a:r>
          </a:p>
          <a:p>
            <a:pPr lvl="1">
              <a:buBlip>
                <a:blip r:embed="rId5"/>
              </a:buBlip>
            </a:pPr>
            <a:r>
              <a:rPr lang="en-ZA" dirty="0" smtClean="0"/>
              <a:t>Archive (taking cache out of action permanently)</a:t>
            </a:r>
          </a:p>
          <a:p>
            <a:pPr lvl="2"/>
            <a:r>
              <a:rPr lang="en-ZA" dirty="0" smtClean="0"/>
              <a:t>Remember to remove the container</a:t>
            </a:r>
          </a:p>
          <a:p>
            <a:pPr lvl="1"/>
            <a:endParaRPr lang="en-ZA" dirty="0" smtClean="0"/>
          </a:p>
          <a:p>
            <a:pPr lvl="1"/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Agenda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n-ZA" dirty="0" smtClean="0">
                <a:solidFill>
                  <a:srgbClr val="4C4F55"/>
                </a:solidFill>
              </a:rPr>
              <a:t>Finding Geocaches</a:t>
            </a:r>
          </a:p>
          <a:p>
            <a:pPr>
              <a:buBlip>
                <a:blip r:embed="rId2"/>
              </a:buBlip>
            </a:pPr>
            <a:r>
              <a:rPr lang="en-ZA" dirty="0" smtClean="0">
                <a:solidFill>
                  <a:srgbClr val="4C4F55"/>
                </a:solidFill>
              </a:rPr>
              <a:t>Hiding Geocaches</a:t>
            </a:r>
          </a:p>
          <a:p>
            <a:pPr>
              <a:buBlip>
                <a:blip r:embed="rId3"/>
              </a:buBlip>
            </a:pPr>
            <a:r>
              <a:rPr lang="en-ZA" dirty="0" smtClean="0"/>
              <a:t>Travel Bugs and </a:t>
            </a:r>
            <a:r>
              <a:rPr lang="en-ZA" dirty="0" err="1" smtClean="0"/>
              <a:t>Geocoins</a:t>
            </a:r>
            <a:endParaRPr lang="en-ZA" dirty="0" smtClean="0"/>
          </a:p>
          <a:p>
            <a:pPr>
              <a:buBlip>
                <a:blip r:embed="rId2"/>
              </a:buBlip>
            </a:pPr>
            <a:r>
              <a:rPr lang="en-ZA" dirty="0" smtClean="0">
                <a:solidFill>
                  <a:srgbClr val="4C4F55"/>
                </a:solidFill>
              </a:rPr>
              <a:t>Devices</a:t>
            </a:r>
          </a:p>
          <a:p>
            <a:pPr>
              <a:buBlip>
                <a:blip r:embed="rId2"/>
              </a:buBlip>
            </a:pPr>
            <a:r>
              <a:rPr lang="en-ZA" dirty="0" smtClean="0">
                <a:solidFill>
                  <a:srgbClr val="4C4F55"/>
                </a:solidFill>
              </a:rPr>
              <a:t>Premium Membership</a:t>
            </a:r>
            <a:endParaRPr lang="en-ZA" dirty="0">
              <a:solidFill>
                <a:srgbClr val="4C4F5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err="1" smtClean="0"/>
              <a:t>TravelBugs</a:t>
            </a:r>
            <a:r>
              <a:rPr lang="en-ZA" dirty="0" smtClean="0"/>
              <a:t> and </a:t>
            </a:r>
            <a:r>
              <a:rPr lang="en-ZA" dirty="0" err="1" smtClean="0"/>
              <a:t>GeoCoins</a:t>
            </a:r>
            <a:r>
              <a:rPr lang="en-ZA" dirty="0" smtClean="0"/>
              <a:t> (</a:t>
            </a:r>
            <a:r>
              <a:rPr lang="en-ZA" dirty="0" err="1" smtClean="0"/>
              <a:t>Trackables</a:t>
            </a:r>
            <a:r>
              <a:rPr lang="en-ZA" dirty="0" smtClean="0"/>
              <a:t>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dirty="0" smtClean="0"/>
              <a:t>What they look like</a:t>
            </a:r>
          </a:p>
          <a:p>
            <a:r>
              <a:rPr lang="en-ZA" dirty="0" smtClean="0"/>
              <a:t>Check their mission</a:t>
            </a:r>
          </a:p>
          <a:p>
            <a:r>
              <a:rPr lang="en-ZA" dirty="0" smtClean="0"/>
              <a:t>Waiting for them to be in the correct cache</a:t>
            </a:r>
          </a:p>
          <a:p>
            <a:pPr lvl="1"/>
            <a:r>
              <a:rPr lang="en-ZA" dirty="0" smtClean="0"/>
              <a:t>Give previous carrier chance to drop it before you grab</a:t>
            </a:r>
          </a:p>
          <a:p>
            <a:r>
              <a:rPr lang="en-ZA" dirty="0" smtClean="0"/>
              <a:t>Logging</a:t>
            </a:r>
          </a:p>
          <a:p>
            <a:pPr lvl="1"/>
            <a:r>
              <a:rPr lang="en-ZA" dirty="0" smtClean="0"/>
              <a:t>Discover</a:t>
            </a:r>
          </a:p>
          <a:p>
            <a:pPr lvl="1"/>
            <a:r>
              <a:rPr lang="en-ZA" dirty="0" smtClean="0"/>
              <a:t>Retrieve/grab</a:t>
            </a:r>
          </a:p>
          <a:p>
            <a:pPr lvl="2"/>
            <a:r>
              <a:rPr lang="en-ZA" dirty="0" smtClean="0"/>
              <a:t>Done from the </a:t>
            </a:r>
            <a:r>
              <a:rPr lang="en-ZA" dirty="0" err="1" smtClean="0"/>
              <a:t>Trackable’s</a:t>
            </a:r>
            <a:r>
              <a:rPr lang="en-ZA" dirty="0" smtClean="0"/>
              <a:t> </a:t>
            </a:r>
            <a:r>
              <a:rPr lang="en-ZA" dirty="0" smtClean="0"/>
              <a:t>page</a:t>
            </a:r>
          </a:p>
          <a:p>
            <a:pPr lvl="1"/>
            <a:r>
              <a:rPr lang="en-ZA" dirty="0" smtClean="0"/>
              <a:t>Dropping</a:t>
            </a:r>
          </a:p>
          <a:p>
            <a:pPr lvl="2"/>
            <a:r>
              <a:rPr lang="en-ZA" dirty="0" smtClean="0"/>
              <a:t>Done with your log for the cache</a:t>
            </a:r>
          </a:p>
          <a:p>
            <a:r>
              <a:rPr lang="en-ZA" dirty="0" smtClean="0"/>
              <a:t>Consider keeping a list of </a:t>
            </a:r>
            <a:r>
              <a:rPr lang="en-ZA" dirty="0" err="1" smtClean="0"/>
              <a:t>Trackable</a:t>
            </a:r>
            <a:r>
              <a:rPr lang="en-ZA" dirty="0" smtClean="0"/>
              <a:t> </a:t>
            </a:r>
            <a:r>
              <a:rPr lang="en-ZA" dirty="0" smtClean="0"/>
              <a:t>numbers</a:t>
            </a:r>
          </a:p>
          <a:p>
            <a:pPr lvl="1"/>
            <a:endParaRPr lang="en-Z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1613311"/>
            <a:ext cx="1108720" cy="11087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1613312"/>
            <a:ext cx="2347878" cy="1108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Agenda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n-ZA" dirty="0" smtClean="0">
                <a:solidFill>
                  <a:srgbClr val="4C4F55"/>
                </a:solidFill>
              </a:rPr>
              <a:t>Finding Geocaches</a:t>
            </a:r>
          </a:p>
          <a:p>
            <a:pPr>
              <a:buBlip>
                <a:blip r:embed="rId2"/>
              </a:buBlip>
            </a:pPr>
            <a:r>
              <a:rPr lang="en-ZA" dirty="0" smtClean="0">
                <a:solidFill>
                  <a:srgbClr val="4C4F55"/>
                </a:solidFill>
              </a:rPr>
              <a:t>Hiding Geocaches</a:t>
            </a:r>
          </a:p>
          <a:p>
            <a:pPr>
              <a:buBlip>
                <a:blip r:embed="rId2"/>
              </a:buBlip>
            </a:pPr>
            <a:r>
              <a:rPr lang="en-ZA" dirty="0" smtClean="0">
                <a:solidFill>
                  <a:srgbClr val="4C4F55"/>
                </a:solidFill>
              </a:rPr>
              <a:t>Travel Bugs and </a:t>
            </a:r>
            <a:r>
              <a:rPr lang="en-ZA" dirty="0" err="1" smtClean="0">
                <a:solidFill>
                  <a:srgbClr val="4C4F55"/>
                </a:solidFill>
              </a:rPr>
              <a:t>Geocoins</a:t>
            </a:r>
            <a:endParaRPr lang="en-ZA" dirty="0" smtClean="0">
              <a:solidFill>
                <a:srgbClr val="4C4F55"/>
              </a:solidFill>
            </a:endParaRPr>
          </a:p>
          <a:p>
            <a:pPr>
              <a:buBlip>
                <a:blip r:embed="rId3"/>
              </a:buBlip>
            </a:pPr>
            <a:r>
              <a:rPr lang="en-ZA" dirty="0" smtClean="0"/>
              <a:t>Devices</a:t>
            </a:r>
          </a:p>
          <a:p>
            <a:pPr>
              <a:buBlip>
                <a:blip r:embed="rId2"/>
              </a:buBlip>
            </a:pPr>
            <a:r>
              <a:rPr lang="en-ZA" dirty="0" smtClean="0">
                <a:solidFill>
                  <a:srgbClr val="4C4F55"/>
                </a:solidFill>
              </a:rPr>
              <a:t>Premium Membership</a:t>
            </a:r>
            <a:endParaRPr lang="en-ZA" dirty="0">
              <a:solidFill>
                <a:srgbClr val="4C4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5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Which Device?</a:t>
            </a:r>
            <a:endParaRPr lang="en-ZA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51520" y="4509120"/>
            <a:ext cx="8892480" cy="2348880"/>
          </a:xfrm>
        </p:spPr>
        <p:txBody>
          <a:bodyPr>
            <a:normAutofit/>
          </a:bodyPr>
          <a:lstStyle/>
          <a:p>
            <a:r>
              <a:rPr lang="en-ZA" dirty="0" smtClean="0"/>
              <a:t>You can use all three:</a:t>
            </a:r>
          </a:p>
          <a:p>
            <a:pPr lvl="1"/>
            <a:r>
              <a:rPr lang="en-ZA" dirty="0" smtClean="0"/>
              <a:t>Car </a:t>
            </a:r>
            <a:r>
              <a:rPr lang="en-ZA" dirty="0" err="1" smtClean="0"/>
              <a:t>GPSr</a:t>
            </a:r>
            <a:r>
              <a:rPr lang="en-ZA" dirty="0" smtClean="0"/>
              <a:t> to drive to the location/waypoint</a:t>
            </a:r>
          </a:p>
          <a:p>
            <a:pPr lvl="1"/>
            <a:r>
              <a:rPr lang="en-ZA" dirty="0" smtClean="0"/>
              <a:t>Phone for quick finds or new caches and for quick logs</a:t>
            </a:r>
          </a:p>
          <a:p>
            <a:pPr lvl="1"/>
            <a:r>
              <a:rPr lang="en-ZA" dirty="0" smtClean="0"/>
              <a:t>Handheld </a:t>
            </a:r>
            <a:r>
              <a:rPr lang="en-ZA" dirty="0" err="1" smtClean="0"/>
              <a:t>GPSr</a:t>
            </a:r>
            <a:r>
              <a:rPr lang="en-ZA" dirty="0" smtClean="0"/>
              <a:t> for hikes or long caching days </a:t>
            </a:r>
            <a:endParaRPr lang="en-ZA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721147"/>
              </p:ext>
            </p:extLst>
          </p:nvPr>
        </p:nvGraphicFramePr>
        <p:xfrm>
          <a:off x="-6" y="1556792"/>
          <a:ext cx="9180518" cy="296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32179"/>
                <a:gridCol w="3132179"/>
                <a:gridCol w="2916160"/>
              </a:tblGrid>
              <a:tr h="370840">
                <a:tc>
                  <a:txBody>
                    <a:bodyPr/>
                    <a:lstStyle/>
                    <a:p>
                      <a:r>
                        <a:rPr lang="en-ZA" dirty="0" err="1" smtClean="0">
                          <a:solidFill>
                            <a:schemeClr val="bg1"/>
                          </a:solidFill>
                        </a:rPr>
                        <a:t>GPSr</a:t>
                      </a:r>
                      <a:r>
                        <a:rPr lang="en-ZA" dirty="0" smtClean="0">
                          <a:solidFill>
                            <a:schemeClr val="bg1"/>
                          </a:solidFill>
                        </a:rPr>
                        <a:t> –</a:t>
                      </a:r>
                      <a:r>
                        <a:rPr lang="en-ZA" baseline="0" dirty="0" smtClean="0">
                          <a:solidFill>
                            <a:schemeClr val="bg1"/>
                          </a:solidFill>
                        </a:rPr>
                        <a:t> Handheld</a:t>
                      </a:r>
                      <a:endParaRPr lang="en-Z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err="1" smtClean="0">
                          <a:solidFill>
                            <a:schemeClr val="bg1"/>
                          </a:solidFill>
                        </a:rPr>
                        <a:t>GPSr</a:t>
                      </a:r>
                      <a:r>
                        <a:rPr lang="en-ZA" dirty="0" smtClean="0">
                          <a:solidFill>
                            <a:schemeClr val="bg1"/>
                          </a:solidFill>
                        </a:rPr>
                        <a:t> – Car</a:t>
                      </a:r>
                      <a:endParaRPr lang="en-Z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>
                          <a:solidFill>
                            <a:schemeClr val="bg1"/>
                          </a:solidFill>
                        </a:rPr>
                        <a:t>Phone/Tablet</a:t>
                      </a:r>
                      <a:endParaRPr lang="en-Z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Good</a:t>
                      </a:r>
                      <a:r>
                        <a:rPr lang="en-ZA" baseline="0" dirty="0" smtClean="0"/>
                        <a:t> battery life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OK battery life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OK battery life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Can carry spare batteries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Need a portable charger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Need a portable charger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Durable and rugged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Not so</a:t>
                      </a:r>
                      <a:r>
                        <a:rPr lang="en-ZA" baseline="0" dirty="0" smtClean="0"/>
                        <a:t> durable and rugged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Don’t drop me /get me wet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Accurate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Accurate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Recent </a:t>
                      </a:r>
                      <a:r>
                        <a:rPr lang="en-ZA" dirty="0" smtClean="0"/>
                        <a:t>phones accurate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Means an additional device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Means an additional device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No extra device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Can’t update info</a:t>
                      </a:r>
                      <a:r>
                        <a:rPr lang="en-ZA" baseline="0" dirty="0" smtClean="0"/>
                        <a:t> </a:t>
                      </a:r>
                      <a:r>
                        <a:rPr lang="en-ZA" dirty="0" smtClean="0"/>
                        <a:t>in field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Can’t update info</a:t>
                      </a:r>
                      <a:r>
                        <a:rPr lang="en-ZA" baseline="0" dirty="0" smtClean="0"/>
                        <a:t> </a:t>
                      </a:r>
                      <a:r>
                        <a:rPr lang="en-ZA" dirty="0" smtClean="0"/>
                        <a:t>in field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Update info in the field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ZA" dirty="0" smtClean="0"/>
                        <a:t>Can only create field notes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dirty="0" smtClean="0"/>
                        <a:t>Can only create field notes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ZA" dirty="0" smtClean="0"/>
                        <a:t>Can log as you find it</a:t>
                      </a:r>
                      <a:endParaRPr lang="en-Z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Which App?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dirty="0" err="1" smtClean="0"/>
              <a:t>Groundspeak</a:t>
            </a:r>
            <a:r>
              <a:rPr lang="en-ZA" dirty="0" smtClean="0"/>
              <a:t> app</a:t>
            </a:r>
          </a:p>
          <a:p>
            <a:r>
              <a:rPr lang="en-ZA" dirty="0" smtClean="0"/>
              <a:t>Other apps for finding geocaches</a:t>
            </a:r>
          </a:p>
          <a:p>
            <a:pPr lvl="1"/>
            <a:r>
              <a:rPr lang="en-ZA" dirty="0" smtClean="0"/>
              <a:t>Look for online and offline access</a:t>
            </a:r>
          </a:p>
          <a:p>
            <a:pPr lvl="1"/>
            <a:r>
              <a:rPr lang="en-ZA" dirty="0" smtClean="0"/>
              <a:t>Search functionality</a:t>
            </a:r>
          </a:p>
          <a:p>
            <a:pPr lvl="1"/>
            <a:r>
              <a:rPr lang="en-ZA" dirty="0" smtClean="0"/>
              <a:t>Logging functionality</a:t>
            </a:r>
          </a:p>
          <a:p>
            <a:r>
              <a:rPr lang="en-ZA" dirty="0" smtClean="0"/>
              <a:t>Internet </a:t>
            </a:r>
            <a:r>
              <a:rPr lang="en-ZA" dirty="0"/>
              <a:t>on your </a:t>
            </a:r>
            <a:r>
              <a:rPr lang="en-ZA" dirty="0" smtClean="0"/>
              <a:t>phone</a:t>
            </a:r>
          </a:p>
          <a:p>
            <a:r>
              <a:rPr lang="en-ZA" dirty="0" smtClean="0"/>
              <a:t>Other apps for supporting your geocaching</a:t>
            </a:r>
          </a:p>
          <a:p>
            <a:pPr lvl="1"/>
            <a:r>
              <a:rPr lang="en-ZA" dirty="0" smtClean="0"/>
              <a:t>Solve puzzles</a:t>
            </a:r>
          </a:p>
          <a:p>
            <a:pPr lvl="1"/>
            <a:r>
              <a:rPr lang="en-ZA" dirty="0" smtClean="0"/>
              <a:t>Work out </a:t>
            </a:r>
            <a:r>
              <a:rPr lang="en-ZA" dirty="0" err="1" smtClean="0"/>
              <a:t>multicache</a:t>
            </a:r>
            <a:r>
              <a:rPr lang="en-ZA" dirty="0" smtClean="0"/>
              <a:t> coordinates</a:t>
            </a:r>
            <a:endParaRPr lang="en-ZA" dirty="0"/>
          </a:p>
          <a:p>
            <a:r>
              <a:rPr lang="en-ZA" dirty="0" err="1" smtClean="0"/>
              <a:t>Wherigo</a:t>
            </a:r>
            <a:r>
              <a:rPr lang="en-ZA" dirty="0" smtClean="0"/>
              <a:t> app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Some app examples</a:t>
            </a:r>
            <a:endParaRPr lang="en-Z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619999"/>
            <a:ext cx="1286893" cy="24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4068000"/>
            <a:ext cx="1303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>
                <a:solidFill>
                  <a:srgbClr val="FFFF96"/>
                </a:solidFill>
              </a:rPr>
              <a:t>Geosphere</a:t>
            </a:r>
            <a:endParaRPr lang="en-ZA" dirty="0">
              <a:solidFill>
                <a:srgbClr val="FFFF96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524" y="1619999"/>
            <a:ext cx="1468800" cy="24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14525" y="4068000"/>
            <a:ext cx="146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err="1" smtClean="0">
                <a:solidFill>
                  <a:srgbClr val="FFFF96"/>
                </a:solidFill>
              </a:rPr>
              <a:t>CacheSense</a:t>
            </a:r>
            <a:endParaRPr lang="en-ZA" dirty="0">
              <a:solidFill>
                <a:srgbClr val="FFFF96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000" y="1620000"/>
            <a:ext cx="1430873" cy="24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528000" y="4068000"/>
            <a:ext cx="1430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>
                <a:solidFill>
                  <a:srgbClr val="FFFF96"/>
                </a:solidFill>
              </a:rPr>
              <a:t>Geo Bucket</a:t>
            </a:r>
            <a:endParaRPr lang="en-ZA" dirty="0">
              <a:solidFill>
                <a:srgbClr val="FFFF96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00" y="1620000"/>
            <a:ext cx="1632000" cy="24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115840" y="4068000"/>
            <a:ext cx="1628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 err="1" smtClean="0">
                <a:solidFill>
                  <a:srgbClr val="FFFF96"/>
                </a:solidFill>
              </a:rPr>
              <a:t>iGCT</a:t>
            </a:r>
            <a:endParaRPr lang="en-ZA" dirty="0">
              <a:solidFill>
                <a:srgbClr val="FFFF96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001" y="1620000"/>
            <a:ext cx="1379155" cy="24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876001" y="4075629"/>
            <a:ext cx="1379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dirty="0">
                <a:solidFill>
                  <a:srgbClr val="FFFF96"/>
                </a:solidFill>
              </a:rPr>
              <a:t>Geocaching Buddy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30714">
            <a:off x="2253206" y="4305745"/>
            <a:ext cx="1379154" cy="24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77952">
            <a:off x="5104070" y="4305745"/>
            <a:ext cx="1379155" cy="24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80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Logging on the fly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Field note or actual log</a:t>
            </a:r>
          </a:p>
          <a:p>
            <a:r>
              <a:rPr lang="en-ZA" dirty="0" smtClean="0"/>
              <a:t>Keeps record of finds</a:t>
            </a:r>
          </a:p>
          <a:p>
            <a:pPr lvl="1"/>
            <a:r>
              <a:rPr lang="en-ZA" dirty="0" smtClean="0"/>
              <a:t>Date and time</a:t>
            </a:r>
          </a:p>
          <a:p>
            <a:pPr lvl="1"/>
            <a:r>
              <a:rPr lang="en-ZA" dirty="0" smtClean="0"/>
              <a:t>Make notes in field note</a:t>
            </a:r>
          </a:p>
          <a:p>
            <a:r>
              <a:rPr lang="en-ZA" dirty="0" smtClean="0"/>
              <a:t>Can log a brief note/log when you find it</a:t>
            </a:r>
          </a:p>
          <a:p>
            <a:pPr lvl="1"/>
            <a:r>
              <a:rPr lang="en-ZA" dirty="0" smtClean="0"/>
              <a:t>Update later</a:t>
            </a:r>
          </a:p>
          <a:p>
            <a:pPr lvl="1"/>
            <a:r>
              <a:rPr lang="en-ZA" dirty="0"/>
              <a:t>Log FTF as you find </a:t>
            </a:r>
            <a:r>
              <a:rPr lang="en-ZA" dirty="0" smtClean="0"/>
              <a:t>it</a:t>
            </a:r>
          </a:p>
          <a:p>
            <a:r>
              <a:rPr lang="en-ZA" dirty="0" smtClean="0"/>
              <a:t>Keep </a:t>
            </a:r>
            <a:r>
              <a:rPr lang="en-ZA" dirty="0" err="1" smtClean="0"/>
              <a:t>Trackable’s</a:t>
            </a:r>
            <a:r>
              <a:rPr lang="en-ZA" dirty="0" smtClean="0"/>
              <a:t> </a:t>
            </a:r>
            <a:r>
              <a:rPr lang="en-ZA" dirty="0" smtClean="0"/>
              <a:t>up to date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Agenda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Blip>
                <a:blip r:embed="rId2"/>
              </a:buBlip>
            </a:pPr>
            <a:r>
              <a:rPr lang="en-ZA" dirty="0" smtClean="0">
                <a:solidFill>
                  <a:srgbClr val="4C4F55"/>
                </a:solidFill>
              </a:rPr>
              <a:t>Finding Geocaches</a:t>
            </a:r>
          </a:p>
          <a:p>
            <a:pPr>
              <a:buBlip>
                <a:blip r:embed="rId2"/>
              </a:buBlip>
            </a:pPr>
            <a:r>
              <a:rPr lang="en-ZA" dirty="0" smtClean="0">
                <a:solidFill>
                  <a:srgbClr val="4C4F55"/>
                </a:solidFill>
              </a:rPr>
              <a:t>Hiding Geocaches</a:t>
            </a:r>
          </a:p>
          <a:p>
            <a:pPr>
              <a:buBlip>
                <a:blip r:embed="rId2"/>
              </a:buBlip>
            </a:pPr>
            <a:r>
              <a:rPr lang="en-ZA" dirty="0" smtClean="0">
                <a:solidFill>
                  <a:srgbClr val="4C4F55"/>
                </a:solidFill>
              </a:rPr>
              <a:t>Travel Bugs and </a:t>
            </a:r>
            <a:r>
              <a:rPr lang="en-ZA" dirty="0" err="1" smtClean="0">
                <a:solidFill>
                  <a:srgbClr val="4C4F55"/>
                </a:solidFill>
              </a:rPr>
              <a:t>Geocoins</a:t>
            </a:r>
            <a:endParaRPr lang="en-ZA" dirty="0" smtClean="0">
              <a:solidFill>
                <a:srgbClr val="4C4F55"/>
              </a:solidFill>
            </a:endParaRPr>
          </a:p>
          <a:p>
            <a:pPr>
              <a:buBlip>
                <a:blip r:embed="rId2"/>
              </a:buBlip>
            </a:pPr>
            <a:r>
              <a:rPr lang="en-ZA" dirty="0" smtClean="0">
                <a:solidFill>
                  <a:srgbClr val="4C4F55"/>
                </a:solidFill>
              </a:rPr>
              <a:t>Devices</a:t>
            </a:r>
          </a:p>
          <a:p>
            <a:pPr>
              <a:buBlip>
                <a:blip r:embed="rId3"/>
              </a:buBlip>
            </a:pPr>
            <a:r>
              <a:rPr lang="en-ZA" dirty="0" smtClean="0"/>
              <a:t>Premium Membership</a:t>
            </a:r>
          </a:p>
        </p:txBody>
      </p:sp>
    </p:spTree>
    <p:extLst>
      <p:ext uri="{BB962C8B-B14F-4D97-AF65-F5344CB8AC3E}">
        <p14:creationId xmlns:p14="http://schemas.microsoft.com/office/powerpoint/2010/main" val="223062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Premium Membership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Pocket Queries</a:t>
            </a:r>
          </a:p>
          <a:p>
            <a:r>
              <a:rPr lang="en-ZA" dirty="0" smtClean="0"/>
              <a:t>Favourite Points</a:t>
            </a:r>
          </a:p>
          <a:p>
            <a:r>
              <a:rPr lang="en-ZA" dirty="0" smtClean="0"/>
              <a:t>Notifications</a:t>
            </a:r>
          </a:p>
          <a:p>
            <a:r>
              <a:rPr lang="en-ZA" dirty="0" smtClean="0"/>
              <a:t>Lists</a:t>
            </a:r>
          </a:p>
          <a:p>
            <a:r>
              <a:rPr lang="en-ZA" smtClean="0"/>
              <a:t>Premium Member </a:t>
            </a:r>
            <a:r>
              <a:rPr lang="en-ZA" dirty="0" smtClean="0"/>
              <a:t>only caches</a:t>
            </a:r>
          </a:p>
          <a:p>
            <a:r>
              <a:rPr lang="en-ZA" dirty="0" smtClean="0"/>
              <a:t>Statistics</a:t>
            </a:r>
            <a:endParaRPr lang="en-Z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mtClean="0"/>
              <a:t>Questions?</a:t>
            </a:r>
            <a:endParaRPr lang="en-ZA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96"/>
      </a:hlink>
      <a:folHlink>
        <a:srgbClr val="FFFF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804</TotalTime>
  <Words>1333</Words>
  <Application>Microsoft Office PowerPoint</Application>
  <PresentationFormat>On-screen Show (4:3)</PresentationFormat>
  <Paragraphs>298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Geocaching 101</vt:lpstr>
      <vt:lpstr>Agenda</vt:lpstr>
      <vt:lpstr>Agenda</vt:lpstr>
      <vt:lpstr>Finding Geocaches – plan the trip</vt:lpstr>
      <vt:lpstr>Finding Geocaches – plan the trip</vt:lpstr>
      <vt:lpstr>Finding Geocaches – plan the trip</vt:lpstr>
      <vt:lpstr>Finding Geocaches – plan the trip</vt:lpstr>
      <vt:lpstr>Finding Geocaches – looking for it</vt:lpstr>
      <vt:lpstr>Finding Geocaches – found it </vt:lpstr>
      <vt:lpstr>Finding Geocaches – log it </vt:lpstr>
      <vt:lpstr>Finding Geocaches – In our geobag</vt:lpstr>
      <vt:lpstr>GOAT (Glossary Of Acronym Terms)</vt:lpstr>
      <vt:lpstr>Finding Geocaches – other info </vt:lpstr>
      <vt:lpstr>Agenda</vt:lpstr>
      <vt:lpstr>Hiding Geocaches – preparing to hide</vt:lpstr>
      <vt:lpstr>Hiding Geocaches – what to hide</vt:lpstr>
      <vt:lpstr>Hiding Geocaches – Getting coordinates</vt:lpstr>
      <vt:lpstr>Hiding Geocaches – Create the listing</vt:lpstr>
      <vt:lpstr>Hiding Geocaches - Maintaining</vt:lpstr>
      <vt:lpstr>Agenda</vt:lpstr>
      <vt:lpstr>TravelBugs and GeoCoins (Trackables)</vt:lpstr>
      <vt:lpstr>Agenda</vt:lpstr>
      <vt:lpstr>Which Device?</vt:lpstr>
      <vt:lpstr>Which App?</vt:lpstr>
      <vt:lpstr>Some app examples</vt:lpstr>
      <vt:lpstr>Logging on the fly</vt:lpstr>
      <vt:lpstr>Agenda</vt:lpstr>
      <vt:lpstr>Premium Membership</vt:lpstr>
      <vt:lpstr>Questions?</vt:lpstr>
    </vt:vector>
  </TitlesOfParts>
  <Company>Liberty Life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Geocaching 101</dc:title>
  <dc:creator>Graham Thomas</dc:creator>
  <cp:lastModifiedBy>Graham</cp:lastModifiedBy>
  <cp:revision>98</cp:revision>
  <dcterms:created xsi:type="dcterms:W3CDTF">2013-10-15T05:47:18Z</dcterms:created>
  <dcterms:modified xsi:type="dcterms:W3CDTF">2015-03-15T04:45:54Z</dcterms:modified>
</cp:coreProperties>
</file>